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8" r:id="rId2"/>
  </p:sldIdLst>
  <p:sldSz cx="27432000" cy="3657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key, Kimberly A." initials="AKA" lastIdx="1" clrIdx="0">
    <p:extLst>
      <p:ext uri="{19B8F6BF-5375-455C-9EA6-DF929625EA0E}">
        <p15:presenceInfo xmlns:p15="http://schemas.microsoft.com/office/powerpoint/2012/main" userId="S::kua@ornl.gov::0a8bccc4-92df-4668-948f-e7034f38877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F8B1"/>
    <a:srgbClr val="106D7F"/>
    <a:srgbClr val="FFFFD9"/>
    <a:srgbClr val="C7E9B4"/>
    <a:srgbClr val="225EA8"/>
    <a:srgbClr val="7FCDBB"/>
    <a:srgbClr val="41B6C4"/>
    <a:srgbClr val="1D91C0"/>
    <a:srgbClr val="0C2C84"/>
    <a:srgbClr val="3277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54" autoAdjust="0"/>
    <p:restoredTop sz="94687"/>
  </p:normalViewPr>
  <p:slideViewPr>
    <p:cSldViewPr snapToGrid="0" snapToObjects="1">
      <p:cViewPr>
        <p:scale>
          <a:sx n="75" d="100"/>
          <a:sy n="75" d="100"/>
        </p:scale>
        <p:origin x="1488" y="-74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5985936"/>
            <a:ext cx="23317200" cy="12733867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19210869"/>
            <a:ext cx="20574000" cy="8830731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631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886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1947334"/>
            <a:ext cx="5915025" cy="309964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1947334"/>
            <a:ext cx="17402175" cy="309964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1530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5985936"/>
            <a:ext cx="23317200" cy="1996921"/>
          </a:xfrm>
        </p:spPr>
        <p:txBody>
          <a:bodyPr anchor="b">
            <a:normAutofit/>
          </a:bodyPr>
          <a:lstStyle>
            <a:lvl1pPr algn="l">
              <a:defRPr sz="8000" b="1" i="0">
                <a:solidFill>
                  <a:srgbClr val="308AE9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2057401" y="10394143"/>
            <a:ext cx="11023206" cy="5140286"/>
          </a:xfrm>
        </p:spPr>
        <p:txBody>
          <a:bodyPr>
            <a:normAutofit/>
          </a:bodyPr>
          <a:lstStyle>
            <a:lvl1pPr marL="325756" indent="-325756">
              <a:buClr>
                <a:srgbClr val="308AE9"/>
              </a:buClr>
              <a:defRPr sz="3800"/>
            </a:lvl1pPr>
            <a:lvl2pPr marL="817246" indent="-491490">
              <a:buClr>
                <a:srgbClr val="308AE9"/>
              </a:buClr>
              <a:defRPr sz="3800"/>
            </a:lvl2pPr>
            <a:lvl3pPr marL="1143000" indent="-325756">
              <a:buClr>
                <a:srgbClr val="308AE9"/>
              </a:buClr>
              <a:defRPr sz="3800"/>
            </a:lvl3pPr>
            <a:lvl4pPr marL="1632586" indent="-489586">
              <a:buClr>
                <a:srgbClr val="308AE9"/>
              </a:buClr>
              <a:defRPr sz="3800"/>
            </a:lvl4pPr>
            <a:lvl5pPr marL="2068830" indent="-436246">
              <a:buClr>
                <a:srgbClr val="308AE9"/>
              </a:buClr>
              <a:defRPr sz="3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25"/>
          <p:cNvSpPr>
            <a:spLocks noGrp="1"/>
          </p:cNvSpPr>
          <p:nvPr>
            <p:ph type="body" sz="quarter" idx="14" hasCustomPrompt="1"/>
          </p:nvPr>
        </p:nvSpPr>
        <p:spPr>
          <a:xfrm>
            <a:off x="2057402" y="9002400"/>
            <a:ext cx="11023206" cy="1391742"/>
          </a:xfrm>
        </p:spPr>
        <p:txBody>
          <a:bodyPr>
            <a:normAutofit/>
          </a:bodyPr>
          <a:lstStyle>
            <a:lvl1pPr marL="0" indent="0" algn="l">
              <a:buNone/>
              <a:defRPr sz="4300" b="1" baseline="0">
                <a:solidFill>
                  <a:srgbClr val="308AE9"/>
                </a:solidFill>
                <a:latin typeface="Arial"/>
              </a:defRPr>
            </a:lvl1pPr>
          </a:lstStyle>
          <a:p>
            <a:pPr lvl="0"/>
            <a:r>
              <a:rPr lang="en-US" dirty="0"/>
              <a:t>Header and text style 1</a:t>
            </a:r>
          </a:p>
        </p:txBody>
      </p:sp>
    </p:spTree>
    <p:extLst>
      <p:ext uri="{BB962C8B-B14F-4D97-AF65-F5344CB8AC3E}">
        <p14:creationId xmlns:p14="http://schemas.microsoft.com/office/powerpoint/2010/main" val="3218590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880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9118611"/>
            <a:ext cx="23660100" cy="15214597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24477144"/>
            <a:ext cx="23660100" cy="8000997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/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65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9736667"/>
            <a:ext cx="11658600" cy="23207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9736667"/>
            <a:ext cx="11658600" cy="23207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489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947342"/>
            <a:ext cx="23660100" cy="7069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8966203"/>
            <a:ext cx="11605020" cy="439419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13360400"/>
            <a:ext cx="11605020" cy="19651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8966203"/>
            <a:ext cx="11662173" cy="439419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13360400"/>
            <a:ext cx="11662173" cy="19651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248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116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22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438400"/>
            <a:ext cx="8847534" cy="85344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5266275"/>
            <a:ext cx="13887450" cy="25992667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0972800"/>
            <a:ext cx="8847534" cy="20328469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581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438400"/>
            <a:ext cx="8847534" cy="85344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5266275"/>
            <a:ext cx="13887450" cy="25992667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0972800"/>
            <a:ext cx="8847534" cy="20328469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775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1947342"/>
            <a:ext cx="23660100" cy="7069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9736667"/>
            <a:ext cx="23660100" cy="23207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33900542"/>
            <a:ext cx="61722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F0F516-E53B-FB4D-89D3-10B44198A3D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33900542"/>
            <a:ext cx="92583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33900542"/>
            <a:ext cx="61722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94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6DF690EF-C7C0-EE9A-7787-E1B79FB2D6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18282" y="5241934"/>
            <a:ext cx="26595436" cy="28776551"/>
          </a:xfrm>
          <a:prstGeom prst="rect">
            <a:avLst/>
          </a:prstGeom>
          <a:solidFill>
            <a:srgbClr val="7FCDBB"/>
          </a:solidFill>
          <a:ln>
            <a:solidFill>
              <a:srgbClr val="FFFF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657973" y="439606"/>
            <a:ext cx="19131299" cy="2141878"/>
          </a:xfrm>
        </p:spPr>
        <p:txBody>
          <a:bodyPr>
            <a:no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br>
              <a:rPr lang="en-US" dirty="0">
                <a:solidFill>
                  <a:srgbClr val="32773D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</a:br>
            <a:br>
              <a:rPr lang="en-US" dirty="0">
                <a:solidFill>
                  <a:srgbClr val="32773D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</a:br>
            <a:r>
              <a:rPr lang="en-US" dirty="0">
                <a:solidFill>
                  <a:srgbClr val="32773D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	</a:t>
            </a:r>
            <a:r>
              <a:rPr lang="en-US" sz="6600" b="0" dirty="0">
                <a:solidFill>
                  <a:schemeClr val="tx1"/>
                </a:solidFill>
                <a:latin typeface="Assistant Medium"/>
                <a:cs typeface="Arial Black" panose="020B0604020202020204" pitchFamily="34" charset="0"/>
              </a:rPr>
              <a:t>Impacts of streambed dynamics on nutrient and fine</a:t>
            </a:r>
            <a:br>
              <a:rPr lang="en-US" sz="6600" b="0" dirty="0">
                <a:solidFill>
                  <a:schemeClr val="tx1"/>
                </a:solidFill>
                <a:latin typeface="Assistant Medium"/>
                <a:cs typeface="Arial Black" panose="020B0604020202020204" pitchFamily="34" charset="0"/>
              </a:rPr>
            </a:br>
            <a:r>
              <a:rPr lang="en-US" sz="6600" b="0" dirty="0">
                <a:solidFill>
                  <a:schemeClr val="tx1"/>
                </a:solidFill>
                <a:latin typeface="Assistant Medium"/>
                <a:cs typeface="Arial Black" panose="020B0604020202020204" pitchFamily="34" charset="0"/>
              </a:rPr>
              <a:t>sediment transport in mountain rivers</a:t>
            </a:r>
            <a:endParaRPr lang="en-US" dirty="0">
              <a:solidFill>
                <a:srgbClr val="32773D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795771" y="5669488"/>
            <a:ext cx="12207295" cy="6980379"/>
          </a:xfrm>
          <a:ln>
            <a:noFill/>
          </a:ln>
        </p:spPr>
        <p:txBody>
          <a:bodyPr>
            <a:noAutofit/>
          </a:bodyPr>
          <a:lstStyle/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b="0" dirty="0">
                <a:solidFill>
                  <a:schemeClr val="tx1"/>
                </a:solidFill>
                <a:latin typeface="Assistant Medium"/>
              </a:rPr>
              <a:t>The armor layer protects the finer bed subsurface from erosion, but when dislodged during high flow events it can release fine sediment enriched in Phosphorus (P) and Organic Carbon (OC). 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Assistant Medium"/>
              </a:rPr>
              <a:t>Hysteresis and seasonal variations </a:t>
            </a:r>
            <a:r>
              <a:rPr lang="en-US" sz="3200" b="0" dirty="0">
                <a:solidFill>
                  <a:schemeClr val="tx1"/>
                </a:solidFill>
                <a:latin typeface="Assistant Medium"/>
              </a:rPr>
              <a:t>in particulate and soluble reactive phosphorus (PP and SRP) and in particulate and dissolved organic carbon (POC and DOC) could be </a:t>
            </a:r>
            <a:r>
              <a:rPr lang="en-US" sz="3200" dirty="0">
                <a:solidFill>
                  <a:schemeClr val="tx1"/>
                </a:solidFill>
                <a:latin typeface="Assistant Medium"/>
              </a:rPr>
              <a:t>controlled by armor layer motion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b="0" dirty="0">
                <a:solidFill>
                  <a:schemeClr val="tx1"/>
                </a:solidFill>
                <a:latin typeface="Assistant Medium"/>
              </a:rPr>
              <a:t>By monitoring summer monsoon and snowmelt flows and conducting field experiments in a mountain stream in NM, our preliminary results suggest that the </a:t>
            </a:r>
            <a:r>
              <a:rPr lang="en-US" sz="3200" dirty="0">
                <a:solidFill>
                  <a:schemeClr val="tx1"/>
                </a:solidFill>
                <a:latin typeface="Assistant Medium"/>
              </a:rPr>
              <a:t>quantity of fine sediment in the riverbed is related to local hyporheic flux and near-bed flow velocity</a:t>
            </a:r>
            <a:r>
              <a:rPr lang="en-US" sz="3200" b="0" dirty="0">
                <a:solidFill>
                  <a:schemeClr val="tx1"/>
                </a:solidFill>
                <a:latin typeface="Assistant Medium"/>
              </a:rPr>
              <a:t>.  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b="0" dirty="0">
                <a:solidFill>
                  <a:schemeClr val="tx1"/>
                </a:solidFill>
                <a:latin typeface="Assistant Medium"/>
              </a:rPr>
              <a:t>Particulate constituents such as POC, PP and suspended sediment (SS) often show clockwise hysteresis, whereas DOC tend to show counter-clockwise hysteresis, suggesting them </a:t>
            </a:r>
            <a:r>
              <a:rPr lang="en-US" sz="3200" dirty="0">
                <a:solidFill>
                  <a:schemeClr val="tx1"/>
                </a:solidFill>
                <a:latin typeface="Assistant Medium"/>
              </a:rPr>
              <a:t>coming from different sources.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b="0" dirty="0">
                <a:solidFill>
                  <a:schemeClr val="tx1"/>
                </a:solidFill>
                <a:latin typeface="Assistant Medium"/>
              </a:rPr>
              <a:t>We are currently investigating these sources and constraining the exact timing of armor layer motion in each event.</a:t>
            </a:r>
            <a:endParaRPr lang="en-US" sz="2800" dirty="0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8171148-0AFD-C6C2-A441-D5BE73C39DD7}"/>
              </a:ext>
            </a:extLst>
          </p:cNvPr>
          <p:cNvGrpSpPr/>
          <p:nvPr/>
        </p:nvGrpSpPr>
        <p:grpSpPr>
          <a:xfrm>
            <a:off x="13480396" y="5416178"/>
            <a:ext cx="13508808" cy="8439079"/>
            <a:chOff x="13011133" y="7062376"/>
            <a:chExt cx="13566102" cy="778909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5DAACF3-44E9-D618-1999-A771F20055D4}"/>
                </a:ext>
              </a:extLst>
            </p:cNvPr>
            <p:cNvSpPr/>
            <p:nvPr/>
          </p:nvSpPr>
          <p:spPr>
            <a:xfrm>
              <a:off x="13011133" y="7062376"/>
              <a:ext cx="13566102" cy="74276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5E89F21-212D-257F-A164-2DD02BE9AAFF}"/>
                </a:ext>
              </a:extLst>
            </p:cNvPr>
            <p:cNvSpPr txBox="1"/>
            <p:nvPr/>
          </p:nvSpPr>
          <p:spPr>
            <a:xfrm>
              <a:off x="13011133" y="10065389"/>
              <a:ext cx="13566102" cy="9374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/>
                <a:t>Image 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53797FF-1966-C1AF-1D47-310D7016B189}"/>
                </a:ext>
              </a:extLst>
            </p:cNvPr>
            <p:cNvSpPr txBox="1"/>
            <p:nvPr/>
          </p:nvSpPr>
          <p:spPr>
            <a:xfrm>
              <a:off x="13011133" y="14458219"/>
              <a:ext cx="13566102" cy="3932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2800" dirty="0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FDC23B9E-92BA-BDE7-2D84-CFB18DCFDBD0}"/>
              </a:ext>
            </a:extLst>
          </p:cNvPr>
          <p:cNvSpPr>
            <a:spLocks/>
          </p:cNvSpPr>
          <p:nvPr/>
        </p:nvSpPr>
        <p:spPr>
          <a:xfrm>
            <a:off x="771529" y="13140443"/>
            <a:ext cx="12207294" cy="16173739"/>
          </a:xfrm>
          <a:prstGeom prst="rect">
            <a:avLst/>
          </a:prstGeom>
          <a:solidFill>
            <a:srgbClr val="C7E9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s-AR" sz="1800" dirty="0">
                <a:solidFill>
                  <a:schemeClr val="tx1"/>
                </a:solidFill>
                <a:latin typeface="Assistant Medium"/>
                <a:cs typeface="Assistant Medium" pitchFamily="2" charset="0"/>
              </a:rPr>
              <a:t> 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EC3E25E-249A-C4D0-CD07-7F0A19EABC41}"/>
              </a:ext>
            </a:extLst>
          </p:cNvPr>
          <p:cNvGrpSpPr/>
          <p:nvPr/>
        </p:nvGrpSpPr>
        <p:grpSpPr>
          <a:xfrm>
            <a:off x="13608072" y="23461601"/>
            <a:ext cx="13508809" cy="8402199"/>
            <a:chOff x="13011133" y="6729522"/>
            <a:chExt cx="13642302" cy="7427673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7E6AE3C-0DEB-F40C-ABFB-1571CD9E388E}"/>
                </a:ext>
              </a:extLst>
            </p:cNvPr>
            <p:cNvSpPr/>
            <p:nvPr/>
          </p:nvSpPr>
          <p:spPr>
            <a:xfrm>
              <a:off x="13011133" y="6729522"/>
              <a:ext cx="13566102" cy="74276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B1446FC-A507-D9AE-678A-95F95E7ED9C7}"/>
                </a:ext>
              </a:extLst>
            </p:cNvPr>
            <p:cNvSpPr txBox="1"/>
            <p:nvPr/>
          </p:nvSpPr>
          <p:spPr>
            <a:xfrm>
              <a:off x="13087333" y="10464041"/>
              <a:ext cx="13566102" cy="7633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/>
                <a:t>Image 3</a:t>
              </a:r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DEF7E96A-54C9-2E8E-C184-257D7E89A162}"/>
              </a:ext>
            </a:extLst>
          </p:cNvPr>
          <p:cNvSpPr/>
          <p:nvPr/>
        </p:nvSpPr>
        <p:spPr>
          <a:xfrm>
            <a:off x="0" y="34159993"/>
            <a:ext cx="27432000" cy="241600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Footer, showing project banner and/or listing acknowledgements, references, etc.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BD06A16-B5CF-D6B4-085A-CE65F773C1B8}"/>
              </a:ext>
            </a:extLst>
          </p:cNvPr>
          <p:cNvSpPr/>
          <p:nvPr/>
        </p:nvSpPr>
        <p:spPr>
          <a:xfrm>
            <a:off x="628137" y="29455690"/>
            <a:ext cx="12566843" cy="44961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140F61B7-FA11-B399-0F92-DEEF50911852}"/>
              </a:ext>
            </a:extLst>
          </p:cNvPr>
          <p:cNvSpPr txBox="1">
            <a:spLocks/>
          </p:cNvSpPr>
          <p:nvPr/>
        </p:nvSpPr>
        <p:spPr>
          <a:xfrm>
            <a:off x="13574485" y="16219808"/>
            <a:ext cx="13003394" cy="649207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325756" indent="-325756" algn="l" defTabSz="2194560" rtl="0" eaLnBrk="1" latinLnBrk="0" hangingPunct="1">
              <a:lnSpc>
                <a:spcPct val="90000"/>
              </a:lnSpc>
              <a:spcBef>
                <a:spcPts val="2400"/>
              </a:spcBef>
              <a:buClr>
                <a:srgbClr val="308AE9"/>
              </a:buClr>
              <a:buFont typeface="Arial" panose="020B0604020202020204" pitchFamily="34" charset="0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246" indent="-49149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Clr>
                <a:srgbClr val="308AE9"/>
              </a:buClr>
              <a:buFont typeface="Arial" panose="020B0604020202020204" pitchFamily="34" charset="0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325756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Clr>
                <a:srgbClr val="308AE9"/>
              </a:buClr>
              <a:buFont typeface="Arial" panose="020B0604020202020204" pitchFamily="34" charset="0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32586" indent="-489586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Clr>
                <a:srgbClr val="308AE9"/>
              </a:buClr>
              <a:buFont typeface="Arial" panose="020B0604020202020204" pitchFamily="34" charset="0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68830" indent="-436246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Clr>
                <a:srgbClr val="308AE9"/>
              </a:buClr>
              <a:buFont typeface="Arial" panose="020B0604020202020204" pitchFamily="34" charset="0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03504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3232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22960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32688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Bulleted body text</a:t>
            </a:r>
          </a:p>
          <a:p>
            <a:r>
              <a:rPr lang="en-US" dirty="0"/>
              <a:t>Bulleted body text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0F75C4C2-CCF8-4A98-0AB6-D09439B04DDC}"/>
              </a:ext>
            </a:extLst>
          </p:cNvPr>
          <p:cNvSpPr txBox="1">
            <a:spLocks/>
          </p:cNvSpPr>
          <p:nvPr/>
        </p:nvSpPr>
        <p:spPr>
          <a:xfrm>
            <a:off x="13533391" y="15211271"/>
            <a:ext cx="13003394" cy="14601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219456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4300" b="1" kern="1200" baseline="0">
                <a:solidFill>
                  <a:srgbClr val="308AE9"/>
                </a:solidFill>
                <a:latin typeface="Arial"/>
                <a:ea typeface="+mn-ea"/>
                <a:cs typeface="+mn-cs"/>
              </a:defRPr>
            </a:lvl1pPr>
            <a:lvl2pPr marL="164592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57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84048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93776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03504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3232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22960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32688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02060"/>
                </a:solidFill>
              </a:rPr>
              <a:t>Subheading 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BE433117-72B3-D1F3-B764-5BA8B0958499}"/>
              </a:ext>
            </a:extLst>
          </p:cNvPr>
          <p:cNvSpPr txBox="1">
            <a:spLocks/>
          </p:cNvSpPr>
          <p:nvPr/>
        </p:nvSpPr>
        <p:spPr>
          <a:xfrm>
            <a:off x="841449" y="30906512"/>
            <a:ext cx="12378387" cy="279572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325756" indent="-325756" algn="l" defTabSz="2194560" rtl="0" eaLnBrk="1" latinLnBrk="0" hangingPunct="1">
              <a:lnSpc>
                <a:spcPct val="90000"/>
              </a:lnSpc>
              <a:spcBef>
                <a:spcPts val="2400"/>
              </a:spcBef>
              <a:buClr>
                <a:srgbClr val="308AE9"/>
              </a:buClr>
              <a:buFont typeface="Arial" panose="020B0604020202020204" pitchFamily="34" charset="0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246" indent="-49149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Clr>
                <a:srgbClr val="308AE9"/>
              </a:buClr>
              <a:buFont typeface="Arial" panose="020B0604020202020204" pitchFamily="34" charset="0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325756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Clr>
                <a:srgbClr val="308AE9"/>
              </a:buClr>
              <a:buFont typeface="Arial" panose="020B0604020202020204" pitchFamily="34" charset="0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32586" indent="-489586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Clr>
                <a:srgbClr val="308AE9"/>
              </a:buClr>
              <a:buFont typeface="Arial" panose="020B0604020202020204" pitchFamily="34" charset="0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68830" indent="-436246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Clr>
                <a:srgbClr val="308AE9"/>
              </a:buClr>
              <a:buFont typeface="Arial" panose="020B0604020202020204" pitchFamily="34" charset="0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03504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3232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22960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32688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Bulleted body text</a:t>
            </a:r>
          </a:p>
          <a:p>
            <a:r>
              <a:rPr lang="en-US" dirty="0"/>
              <a:t>Bulleted body text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97">
            <a:extLst>
              <a:ext uri="{FF2B5EF4-FFF2-40B4-BE49-F238E27FC236}">
                <a16:creationId xmlns:a16="http://schemas.microsoft.com/office/drawing/2014/main" id="{E263AB91-726D-EB72-284E-3CAA87C801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310" y="695769"/>
            <a:ext cx="3906837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07" descr="Utah State University Logo - The Association for the Advancement of  Sustainability in Higher Education">
            <a:extLst>
              <a:ext uri="{FF2B5EF4-FFF2-40B4-BE49-F238E27FC236}">
                <a16:creationId xmlns:a16="http://schemas.microsoft.com/office/drawing/2014/main" id="{5A3DD5E5-32C1-5D3F-CC23-965D1E4CAC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310" y="1993882"/>
            <a:ext cx="3295650" cy="97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03" descr="LANL introduces sleek new look and logo | Discover Los Alamos National  Laboratory">
            <a:extLst>
              <a:ext uri="{FF2B5EF4-FFF2-40B4-BE49-F238E27FC236}">
                <a16:creationId xmlns:a16="http://schemas.microsoft.com/office/drawing/2014/main" id="{6E8A4712-9F12-4A3F-6F4F-DB6CF0DCB3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772" y="3016168"/>
            <a:ext cx="4016375" cy="160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3">
            <a:extLst>
              <a:ext uri="{FF2B5EF4-FFF2-40B4-BE49-F238E27FC236}">
                <a16:creationId xmlns:a16="http://schemas.microsoft.com/office/drawing/2014/main" id="{24A35BB3-828B-9BC6-70C0-5C9DFF10B01B}"/>
              </a:ext>
            </a:extLst>
          </p:cNvPr>
          <p:cNvSpPr txBox="1">
            <a:spLocks/>
          </p:cNvSpPr>
          <p:nvPr/>
        </p:nvSpPr>
        <p:spPr bwMode="auto">
          <a:xfrm>
            <a:off x="8527710" y="3779995"/>
            <a:ext cx="10753951" cy="1461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ts val="3000"/>
              </a:lnSpc>
            </a:pPr>
            <a:r>
              <a:rPr lang="en-US" altLang="en-US" sz="27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1</a:t>
            </a:r>
            <a:r>
              <a:rPr lang="en-US" altLang="en-US" sz="27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University of Idaho, Boise, ID</a:t>
            </a:r>
          </a:p>
          <a:p>
            <a:pPr algn="ctr" eaLnBrk="1" hangingPunct="1">
              <a:lnSpc>
                <a:spcPts val="3000"/>
              </a:lnSpc>
            </a:pPr>
            <a:r>
              <a:rPr lang="en-US" altLang="en-US" sz="27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2</a:t>
            </a:r>
            <a:r>
              <a:rPr lang="en-US" altLang="en-US" sz="27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Utah State University, Logan, UT </a:t>
            </a:r>
          </a:p>
          <a:p>
            <a:pPr algn="ctr" eaLnBrk="1" hangingPunct="1">
              <a:lnSpc>
                <a:spcPts val="3000"/>
              </a:lnSpc>
            </a:pPr>
            <a:r>
              <a:rPr lang="en-US" altLang="en-US" sz="27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3</a:t>
            </a:r>
            <a:r>
              <a:rPr lang="en-US" altLang="en-US" sz="27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Los Alamos National Laboratory, Los Alamos, NM</a:t>
            </a:r>
          </a:p>
          <a:p>
            <a:pPr eaLnBrk="1" hangingPunct="1"/>
            <a:endParaRPr lang="en-US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5" name="Picture 3136" descr="Icon&#10;&#10;Description automatically generated">
            <a:extLst>
              <a:ext uri="{FF2B5EF4-FFF2-40B4-BE49-F238E27FC236}">
                <a16:creationId xmlns:a16="http://schemas.microsoft.com/office/drawing/2014/main" id="{12A2E9FA-9B95-9461-FEF9-7AE0BB716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89273" y="675054"/>
            <a:ext cx="2730332" cy="2731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5">
            <a:extLst>
              <a:ext uri="{FF2B5EF4-FFF2-40B4-BE49-F238E27FC236}">
                <a16:creationId xmlns:a16="http://schemas.microsoft.com/office/drawing/2014/main" id="{30EEBFA7-4B37-B1C0-BDCE-7FBEE83070DE}"/>
              </a:ext>
            </a:extLst>
          </p:cNvPr>
          <p:cNvSpPr txBox="1">
            <a:spLocks/>
          </p:cNvSpPr>
          <p:nvPr/>
        </p:nvSpPr>
        <p:spPr bwMode="auto">
          <a:xfrm>
            <a:off x="23352451" y="3402032"/>
            <a:ext cx="360397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s-AR" altLang="es-AR" sz="2400" b="1" dirty="0" err="1">
                <a:solidFill>
                  <a:srgbClr val="346E84"/>
                </a:solidFill>
                <a:latin typeface="PT Sans" panose="020B0503020203020204" pitchFamily="34" charset="0"/>
              </a:rPr>
              <a:t>Environmental</a:t>
            </a:r>
            <a:r>
              <a:rPr lang="es-AR" altLang="es-AR" sz="2400" b="1" dirty="0">
                <a:solidFill>
                  <a:srgbClr val="346E84"/>
                </a:solidFill>
                <a:latin typeface="PT Sans" panose="020B0503020203020204" pitchFamily="34" charset="0"/>
              </a:rPr>
              <a:t> </a:t>
            </a:r>
            <a:r>
              <a:rPr lang="es-AR" altLang="es-AR" sz="2400" b="1" dirty="0" err="1">
                <a:solidFill>
                  <a:srgbClr val="346E84"/>
                </a:solidFill>
                <a:latin typeface="PT Sans" panose="020B0503020203020204" pitchFamily="34" charset="0"/>
              </a:rPr>
              <a:t>System</a:t>
            </a:r>
            <a:r>
              <a:rPr lang="es-AR" altLang="es-AR" sz="2400" b="1" dirty="0">
                <a:solidFill>
                  <a:srgbClr val="346E84"/>
                </a:solidFill>
                <a:latin typeface="PT Sans" panose="020B0503020203020204" pitchFamily="34" charset="0"/>
              </a:rPr>
              <a:t> </a:t>
            </a:r>
            <a:r>
              <a:rPr lang="es-AR" altLang="es-AR" sz="2400" b="1" dirty="0" err="1">
                <a:solidFill>
                  <a:srgbClr val="346E84"/>
                </a:solidFill>
                <a:latin typeface="PT Sans" panose="020B0503020203020204" pitchFamily="34" charset="0"/>
              </a:rPr>
              <a:t>Science</a:t>
            </a:r>
            <a:r>
              <a:rPr lang="es-AR" altLang="es-AR" sz="2400" b="1" dirty="0">
                <a:solidFill>
                  <a:srgbClr val="346E84"/>
                </a:solidFill>
                <a:latin typeface="PT Sans" panose="020B0503020203020204" pitchFamily="34" charset="0"/>
              </a:rPr>
              <a:t> </a:t>
            </a:r>
            <a:r>
              <a:rPr lang="es-AR" altLang="es-AR" sz="2400" b="1" dirty="0" err="1">
                <a:solidFill>
                  <a:srgbClr val="346E84"/>
                </a:solidFill>
                <a:latin typeface="PT Sans" panose="020B0503020203020204" pitchFamily="34" charset="0"/>
              </a:rPr>
              <a:t>Program</a:t>
            </a:r>
            <a:r>
              <a:rPr lang="en-US" altLang="en-US" sz="2400" dirty="0">
                <a:solidFill>
                  <a:srgbClr val="253494"/>
                </a:solidFill>
                <a:latin typeface="Tenorite" panose="00000500000000000000" pitchFamily="2" charset="0"/>
              </a:rPr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1CEA982-C1D3-F0E0-26E0-48072A5BE69A}"/>
              </a:ext>
            </a:extLst>
          </p:cNvPr>
          <p:cNvSpPr txBox="1"/>
          <p:nvPr/>
        </p:nvSpPr>
        <p:spPr>
          <a:xfrm>
            <a:off x="4716954" y="2557515"/>
            <a:ext cx="1907231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es-A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Elowyn Yager</a:t>
            </a:r>
            <a:r>
              <a:rPr kumimoji="0" lang="en-US" altLang="en-US" sz="3600" b="1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1*</a:t>
            </a:r>
            <a:r>
              <a:rPr kumimoji="0" lang="en-US" altLang="es-A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Nicole Hucke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1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Rachel Watts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2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 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Andrew Tranmer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1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Janice Brahney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2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Joel Rowland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3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</a:t>
            </a:r>
            <a:b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</a:b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George Perkins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3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 and Rose Harris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3</a:t>
            </a:r>
            <a:endParaRPr lang="en-US" sz="360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2D90D98C-8ECC-6FAC-8DE6-D631AA0093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034217" y="5241934"/>
            <a:ext cx="2847975" cy="762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D462C4D4-F0E0-C0CA-D553-41745F52854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05310" y="4796138"/>
            <a:ext cx="28103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EDF8B1"/>
                </a:highlight>
                <a:latin typeface="Assistant Medium"/>
              </a:rPr>
              <a:t>Summary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4B526B3-C76B-5612-E1AB-CF620A1B8A1A}"/>
              </a:ext>
            </a:extLst>
          </p:cNvPr>
          <p:cNvSpPr txBox="1"/>
          <p:nvPr/>
        </p:nvSpPr>
        <p:spPr>
          <a:xfrm>
            <a:off x="905310" y="12723784"/>
            <a:ext cx="28103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EDF8B1"/>
                </a:highlight>
                <a:latin typeface="Assistant Medium"/>
              </a:rPr>
              <a:t>Methods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D762FA87-1034-F4C0-6A10-4CA2015DCC5F}"/>
              </a:ext>
            </a:extLst>
          </p:cNvPr>
          <p:cNvSpPr txBox="1">
            <a:spLocks/>
          </p:cNvSpPr>
          <p:nvPr/>
        </p:nvSpPr>
        <p:spPr>
          <a:xfrm>
            <a:off x="1200150" y="13493632"/>
            <a:ext cx="5113564" cy="6403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2743200" rtl="0" eaLnBrk="1" latinLnBrk="0" hangingPunct="1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None/>
              <a:defRPr sz="4300" b="1" kern="1200" baseline="0">
                <a:solidFill>
                  <a:srgbClr val="308AE9"/>
                </a:solidFill>
                <a:latin typeface="Arial"/>
                <a:ea typeface="+mn-ea"/>
                <a:cs typeface="+mn-cs"/>
              </a:defRPr>
            </a:lvl1pPr>
            <a:lvl2pPr marL="2057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9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00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722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438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915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287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1658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3600" b="0" dirty="0">
                <a:solidFill>
                  <a:schemeClr val="tx1"/>
                </a:solidFill>
                <a:latin typeface="Assistant Medium"/>
              </a:rPr>
              <a:t>1. </a:t>
            </a:r>
            <a:r>
              <a:rPr lang="en-US" sz="3600" b="0" u="sng" dirty="0">
                <a:solidFill>
                  <a:schemeClr val="tx1"/>
                </a:solidFill>
                <a:latin typeface="Assistant Medium"/>
              </a:rPr>
              <a:t>Capturing Hysteresis</a:t>
            </a:r>
            <a:r>
              <a:rPr lang="en-US" sz="3600" b="0" dirty="0">
                <a:solidFill>
                  <a:schemeClr val="tx1"/>
                </a:solidFill>
                <a:latin typeface="Assistant Medium"/>
              </a:rPr>
              <a:t>: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E7BDCAD5-6BF5-8502-11D1-DAF34D123B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47977" y="13277973"/>
            <a:ext cx="4900151" cy="807621"/>
          </a:xfrm>
          <a:prstGeom prst="rect">
            <a:avLst/>
          </a:prstGeom>
          <a:solidFill>
            <a:srgbClr val="EDF8B1"/>
          </a:solidFill>
          <a:ln w="9525">
            <a:solidFill>
              <a:srgbClr val="EDF8B1"/>
            </a:solidFill>
            <a:miter lim="800000"/>
            <a:headEnd/>
            <a:tailEnd/>
          </a:ln>
        </p:spPr>
        <p:txBody>
          <a:bodyPr/>
          <a:lstStyle>
            <a:lvl1pPr defTabSz="4324350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Char char="•"/>
              <a:defRPr sz="1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2193925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11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4387850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9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6583363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8777288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92344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6916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01488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06060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/>
              <a:t>Study Site: </a:t>
            </a:r>
            <a:r>
              <a:rPr lang="en-US" altLang="es-AR" sz="2400" dirty="0">
                <a:latin typeface="Assistant Medium"/>
                <a:cs typeface="Assistant Medium" pitchFamily="2" charset="0"/>
              </a:rPr>
              <a:t>La Jara Creek, </a:t>
            </a:r>
          </a:p>
          <a:p>
            <a:pPr algn="ctr" ea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s-AR" sz="2400" dirty="0">
                <a:latin typeface="Assistant Medium"/>
                <a:cs typeface="Assistant Medium" pitchFamily="2" charset="0"/>
              </a:rPr>
              <a:t>Valles Caldera National Preserve, NM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D36D29D-586D-D3AB-8FF1-AADBE7B5083D}"/>
              </a:ext>
            </a:extLst>
          </p:cNvPr>
          <p:cNvSpPr/>
          <p:nvPr/>
        </p:nvSpPr>
        <p:spPr>
          <a:xfrm>
            <a:off x="9008166" y="14387863"/>
            <a:ext cx="3567198" cy="3176460"/>
          </a:xfrm>
          <a:prstGeom prst="rect">
            <a:avLst/>
          </a:prstGeom>
          <a:solidFill>
            <a:srgbClr val="36AFCE"/>
          </a:solidFill>
          <a:ln>
            <a:solidFill>
              <a:srgbClr val="36AF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00">
              <a:latin typeface="Assistant Medium"/>
            </a:endParaRPr>
          </a:p>
        </p:txBody>
      </p:sp>
      <p:sp>
        <p:nvSpPr>
          <p:cNvPr id="57" name="Subtitle 2">
            <a:extLst>
              <a:ext uri="{FF2B5EF4-FFF2-40B4-BE49-F238E27FC236}">
                <a16:creationId xmlns:a16="http://schemas.microsoft.com/office/drawing/2014/main" id="{175D82E5-4736-0CC9-E443-5A34CB4FA6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90924" y="14387863"/>
            <a:ext cx="3370262" cy="547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324350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Char char="•"/>
              <a:defRPr sz="1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2193925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11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4387850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9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6583363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8777288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92344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6916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01488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06060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es-AR" sz="2400" b="1" dirty="0">
                <a:solidFill>
                  <a:schemeClr val="bg1"/>
                </a:solidFill>
                <a:latin typeface="Assistant Medium"/>
                <a:cs typeface="Assistant Medium" pitchFamily="2" charset="0"/>
              </a:rPr>
              <a:t>Laboratory Procedures</a:t>
            </a:r>
            <a:endParaRPr lang="en-US" altLang="es-AR" sz="2400" dirty="0">
              <a:solidFill>
                <a:schemeClr val="bg1"/>
              </a:solidFill>
              <a:latin typeface="Assistant Medium"/>
              <a:cs typeface="Assistant Medium" pitchFamily="2" charset="0"/>
            </a:endParaRPr>
          </a:p>
        </p:txBody>
      </p:sp>
      <p:sp>
        <p:nvSpPr>
          <p:cNvPr id="58" name="TextBox 3">
            <a:extLst>
              <a:ext uri="{FF2B5EF4-FFF2-40B4-BE49-F238E27FC236}">
                <a16:creationId xmlns:a16="http://schemas.microsoft.com/office/drawing/2014/main" id="{2DE78F5C-465E-6314-4CEE-DEB498C35F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2479" y="14738118"/>
            <a:ext cx="3488707" cy="2800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2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SS</a:t>
            </a:r>
            <a:r>
              <a:rPr lang="en-US" altLang="es-AR" sz="22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 </a:t>
            </a:r>
            <a:r>
              <a:rPr lang="en-US" altLang="es-AR" sz="2200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– Laser diffraction </a:t>
            </a:r>
          </a:p>
          <a:p>
            <a:r>
              <a:rPr lang="en-US" altLang="es-AR" sz="2200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method (LISST portable XR)</a:t>
            </a:r>
          </a:p>
          <a:p>
            <a:r>
              <a:rPr lang="en-US" altLang="es-AR" sz="22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POC</a:t>
            </a:r>
            <a:r>
              <a:rPr lang="en-US" altLang="es-AR" sz="22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 </a:t>
            </a:r>
            <a:r>
              <a:rPr lang="en-US" altLang="es-AR" sz="2200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– Eurovector elemental analyzer coupled to an Isoprime IRMS </a:t>
            </a:r>
          </a:p>
          <a:p>
            <a:r>
              <a:rPr lang="en-US" altLang="es-AR" sz="22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DOC </a:t>
            </a:r>
            <a:r>
              <a:rPr lang="en-US" altLang="es-AR" sz="2200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– OI Analytical Aurora 1030 TOC Analyzer</a:t>
            </a:r>
          </a:p>
          <a:p>
            <a:r>
              <a:rPr lang="en-US" altLang="es-AR" sz="22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SRP &amp;</a:t>
            </a:r>
            <a:r>
              <a:rPr lang="en-US" altLang="es-AR" sz="2200" b="1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 </a:t>
            </a:r>
            <a:r>
              <a:rPr lang="en-US" altLang="es-AR" sz="22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PP </a:t>
            </a:r>
            <a:r>
              <a:rPr lang="en-US" altLang="es-AR" sz="2200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– SpectraMax M2e</a:t>
            </a:r>
          </a:p>
        </p:txBody>
      </p:sp>
      <p:sp>
        <p:nvSpPr>
          <p:cNvPr id="64" name="Block Arc 63">
            <a:extLst>
              <a:ext uri="{FF2B5EF4-FFF2-40B4-BE49-F238E27FC236}">
                <a16:creationId xmlns:a16="http://schemas.microsoft.com/office/drawing/2014/main" id="{48640DA5-6DC4-F27E-9E00-362CBE741819}"/>
              </a:ext>
            </a:extLst>
          </p:cNvPr>
          <p:cNvSpPr/>
          <p:nvPr/>
        </p:nvSpPr>
        <p:spPr>
          <a:xfrm>
            <a:off x="-2628785" y="13269082"/>
            <a:ext cx="4644963" cy="5188443"/>
          </a:xfrm>
          <a:prstGeom prst="blockArc">
            <a:avLst>
              <a:gd name="adj1" fmla="val 19012980"/>
              <a:gd name="adj2" fmla="val 2717367"/>
              <a:gd name="adj3" fmla="val 0"/>
            </a:avLst>
          </a:prstGeom>
          <a:solidFill>
            <a:srgbClr val="7FCDBB"/>
          </a:solidFill>
          <a:ln w="57150">
            <a:solidFill>
              <a:srgbClr val="7FCDBB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66AB8E1-D1DD-D57F-A925-6C702626537F}"/>
              </a:ext>
            </a:extLst>
          </p:cNvPr>
          <p:cNvGrpSpPr/>
          <p:nvPr/>
        </p:nvGrpSpPr>
        <p:grpSpPr>
          <a:xfrm>
            <a:off x="2016178" y="14294515"/>
            <a:ext cx="5346420" cy="899264"/>
            <a:chOff x="925161" y="1704457"/>
            <a:chExt cx="9909278" cy="964045"/>
          </a:xfrm>
          <a:solidFill>
            <a:srgbClr val="225EA8"/>
          </a:solidFill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EEC51A0A-A381-DB51-736B-319854A592ED}"/>
                </a:ext>
              </a:extLst>
            </p:cNvPr>
            <p:cNvSpPr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592A06EE-2175-CA74-F2E8-D3BE4D565AA3}"/>
                </a:ext>
              </a:extLst>
            </p:cNvPr>
            <p:cNvSpPr txBox="1"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94208" tIns="127000" rIns="127000" bIns="127000" numCol="1" spcCol="1270" anchor="ctr" anchorCtr="0">
              <a:noAutofit/>
            </a:bodyPr>
            <a:lstStyle/>
            <a:p>
              <a:pPr marL="0" lvl="0" indent="0" algn="l" defTabSz="2222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400" kern="1200" dirty="0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49115D9-0D66-7EA5-8845-2AA6516728C3}"/>
              </a:ext>
            </a:extLst>
          </p:cNvPr>
          <p:cNvGrpSpPr/>
          <p:nvPr/>
        </p:nvGrpSpPr>
        <p:grpSpPr>
          <a:xfrm>
            <a:off x="2094283" y="16399408"/>
            <a:ext cx="5363791" cy="853697"/>
            <a:chOff x="925161" y="1704457"/>
            <a:chExt cx="9909278" cy="964045"/>
          </a:xfrm>
          <a:solidFill>
            <a:srgbClr val="225EA8"/>
          </a:solidFill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5EFF9B48-A10E-301E-5873-D35CC675A429}"/>
                </a:ext>
              </a:extLst>
            </p:cNvPr>
            <p:cNvSpPr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A354645-3671-2785-E896-8887D2985ABA}"/>
                </a:ext>
              </a:extLst>
            </p:cNvPr>
            <p:cNvSpPr txBox="1"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94208" tIns="127000" rIns="127000" bIns="127000" numCol="1" spcCol="1270" anchor="ctr" anchorCtr="0">
              <a:noAutofit/>
            </a:bodyPr>
            <a:lstStyle/>
            <a:p>
              <a:pPr marL="0" lvl="0" indent="0" algn="l" defTabSz="2222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400" kern="1200" dirty="0"/>
            </a:p>
          </p:txBody>
        </p:sp>
      </p:grpSp>
      <p:sp>
        <p:nvSpPr>
          <p:cNvPr id="80" name="Oval 79">
            <a:extLst>
              <a:ext uri="{FF2B5EF4-FFF2-40B4-BE49-F238E27FC236}">
                <a16:creationId xmlns:a16="http://schemas.microsoft.com/office/drawing/2014/main" id="{CDE5F37B-6487-B532-2020-E5E27100DE2A}"/>
              </a:ext>
            </a:extLst>
          </p:cNvPr>
          <p:cNvSpPr/>
          <p:nvPr/>
        </p:nvSpPr>
        <p:spPr>
          <a:xfrm>
            <a:off x="1405896" y="16373161"/>
            <a:ext cx="1001905" cy="950631"/>
          </a:xfrm>
          <a:prstGeom prst="ellipse">
            <a:avLst/>
          </a:prstGeom>
          <a:solidFill>
            <a:srgbClr val="7FCDBB"/>
          </a:solidFill>
          <a:ln>
            <a:solidFill>
              <a:srgbClr val="7FCDBB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A3C2F87-26F3-B45A-489E-C8DC68F547C9}"/>
              </a:ext>
            </a:extLst>
          </p:cNvPr>
          <p:cNvGrpSpPr/>
          <p:nvPr/>
        </p:nvGrpSpPr>
        <p:grpSpPr>
          <a:xfrm>
            <a:off x="2237447" y="15358306"/>
            <a:ext cx="6494561" cy="905290"/>
            <a:chOff x="925161" y="1704457"/>
            <a:chExt cx="9909278" cy="964045"/>
          </a:xfrm>
          <a:solidFill>
            <a:srgbClr val="225EA8"/>
          </a:solidFill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32FC3C92-E1C2-C951-496E-A7827589593D}"/>
                </a:ext>
              </a:extLst>
            </p:cNvPr>
            <p:cNvSpPr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FA1A7C97-2A67-10E3-C5C6-41A46F0E0367}"/>
                </a:ext>
              </a:extLst>
            </p:cNvPr>
            <p:cNvSpPr txBox="1"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94208" tIns="127000" rIns="127000" bIns="127000" numCol="1" spcCol="1270" anchor="ctr" anchorCtr="0">
              <a:noAutofit/>
            </a:bodyPr>
            <a:lstStyle/>
            <a:p>
              <a:pPr marL="0" lvl="0" indent="0" algn="l" defTabSz="2222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400" kern="1200" dirty="0"/>
            </a:p>
          </p:txBody>
        </p:sp>
      </p:grpSp>
      <p:sp>
        <p:nvSpPr>
          <p:cNvPr id="85" name="Oval 84">
            <a:extLst>
              <a:ext uri="{FF2B5EF4-FFF2-40B4-BE49-F238E27FC236}">
                <a16:creationId xmlns:a16="http://schemas.microsoft.com/office/drawing/2014/main" id="{3E8EB2C1-B0BF-6F7B-A367-5A9FB8C7F5B7}"/>
              </a:ext>
            </a:extLst>
          </p:cNvPr>
          <p:cNvSpPr/>
          <p:nvPr/>
        </p:nvSpPr>
        <p:spPr>
          <a:xfrm>
            <a:off x="1318680" y="14250666"/>
            <a:ext cx="982623" cy="992536"/>
          </a:xfrm>
          <a:prstGeom prst="ellipse">
            <a:avLst/>
          </a:prstGeom>
          <a:solidFill>
            <a:srgbClr val="7FCDBB"/>
          </a:solidFill>
          <a:ln>
            <a:solidFill>
              <a:srgbClr val="7FCDBB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7" name="TextBox 21">
            <a:extLst>
              <a:ext uri="{FF2B5EF4-FFF2-40B4-BE49-F238E27FC236}">
                <a16:creationId xmlns:a16="http://schemas.microsoft.com/office/drawing/2014/main" id="{92E74BE6-A144-67D6-A4CA-AEEEA03FA4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4031" y="15297102"/>
            <a:ext cx="670949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800" b="1" dirty="0">
                <a:solidFill>
                  <a:schemeClr val="bg1"/>
                </a:solidFill>
                <a:latin typeface="Assistant Medium" pitchFamily="2" charset="0"/>
                <a:ea typeface="Calibri" panose="020F0502020204030204" pitchFamily="34" charset="0"/>
                <a:cs typeface="Assistant Medium"/>
              </a:rPr>
              <a:t>Water samples (SS, SRP, PP, DOC &amp; POC)</a:t>
            </a:r>
          </a:p>
        </p:txBody>
      </p:sp>
      <p:sp>
        <p:nvSpPr>
          <p:cNvPr id="45" name="TextBox 25">
            <a:extLst>
              <a:ext uri="{FF2B5EF4-FFF2-40B4-BE49-F238E27FC236}">
                <a16:creationId xmlns:a16="http://schemas.microsoft.com/office/drawing/2014/main" id="{72C66FE9-5BEF-A5C3-1CC8-55DA8B75FE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64203" y="14254820"/>
            <a:ext cx="423042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800" b="1" dirty="0">
                <a:solidFill>
                  <a:schemeClr val="bg1"/>
                </a:solidFill>
                <a:latin typeface="Assistant Medium" pitchFamily="2" charset="0"/>
                <a:ea typeface="Calibri" panose="020F0502020204030204" pitchFamily="34" charset="0"/>
                <a:cs typeface="Assistant Medium"/>
              </a:rPr>
              <a:t>Turbidity and fDOM*</a:t>
            </a:r>
            <a:endParaRPr lang="en-US" altLang="es-AR" sz="2800" dirty="0">
              <a:solidFill>
                <a:schemeClr val="bg1"/>
              </a:solidFill>
              <a:latin typeface="Assistant Medium" pitchFamily="2" charset="0"/>
              <a:ea typeface="Calibri" panose="020F0502020204030204" pitchFamily="34" charset="0"/>
              <a:cs typeface="Assistant Medium"/>
            </a:endParaRPr>
          </a:p>
        </p:txBody>
      </p:sp>
      <p:sp>
        <p:nvSpPr>
          <p:cNvPr id="50" name="TextBox 32">
            <a:extLst>
              <a:ext uri="{FF2B5EF4-FFF2-40B4-BE49-F238E27FC236}">
                <a16:creationId xmlns:a16="http://schemas.microsoft.com/office/drawing/2014/main" id="{D79009D9-0A9C-37AF-5A85-7299791B0A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64203" y="16369578"/>
            <a:ext cx="441097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8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Flow depth and Discharge</a:t>
            </a:r>
          </a:p>
        </p:txBody>
      </p:sp>
      <p:sp>
        <p:nvSpPr>
          <p:cNvPr id="46" name="TextBox 28">
            <a:extLst>
              <a:ext uri="{FF2B5EF4-FFF2-40B4-BE49-F238E27FC236}">
                <a16:creationId xmlns:a16="http://schemas.microsoft.com/office/drawing/2014/main" id="{A2CB5B9F-657F-8AB7-B8C7-81976D412F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66223" y="15719127"/>
            <a:ext cx="573537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4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Stage-triggered portable ISCO samplers</a:t>
            </a:r>
          </a:p>
        </p:txBody>
      </p:sp>
      <p:sp>
        <p:nvSpPr>
          <p:cNvPr id="49" name="TextBox 3">
            <a:extLst>
              <a:ext uri="{FF2B5EF4-FFF2-40B4-BE49-F238E27FC236}">
                <a16:creationId xmlns:a16="http://schemas.microsoft.com/office/drawing/2014/main" id="{65DB51CA-DB10-0102-D223-F3ECB0FB87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0177" y="14674897"/>
            <a:ext cx="445164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/>
            <a:r>
              <a:rPr lang="en-US" altLang="es-AR" sz="24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Collected using a YSI EXO2 Sonde 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34960959-963E-98E3-E67F-54B03634E539}"/>
              </a:ext>
            </a:extLst>
          </p:cNvPr>
          <p:cNvSpPr/>
          <p:nvPr/>
        </p:nvSpPr>
        <p:spPr>
          <a:xfrm>
            <a:off x="1597844" y="15283282"/>
            <a:ext cx="982623" cy="992536"/>
          </a:xfrm>
          <a:prstGeom prst="ellipse">
            <a:avLst/>
          </a:prstGeom>
          <a:solidFill>
            <a:srgbClr val="7FCDBB"/>
          </a:solidFill>
          <a:ln>
            <a:solidFill>
              <a:srgbClr val="7FCDBB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86" name="Picture 85" descr="YSI EXO2 Multiparameter Water Quality Sonde | ysi.com">
            <a:extLst>
              <a:ext uri="{FF2B5EF4-FFF2-40B4-BE49-F238E27FC236}">
                <a16:creationId xmlns:a16="http://schemas.microsoft.com/office/drawing/2014/main" id="{03EC6EEF-A411-6010-CAD0-FCAF40A9B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848481">
            <a:off x="1304765" y="14171114"/>
            <a:ext cx="1036002" cy="1043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" name="Picture 54" descr="TD-Diver - Van Essen Instruments">
            <a:extLst>
              <a:ext uri="{FF2B5EF4-FFF2-40B4-BE49-F238E27FC236}">
                <a16:creationId xmlns:a16="http://schemas.microsoft.com/office/drawing/2014/main" id="{586EAF7D-EB4F-51CB-9384-93C1555020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6585">
            <a:off x="1341376" y="16225358"/>
            <a:ext cx="1128326" cy="11229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9" name="TextBox 88">
            <a:extLst>
              <a:ext uri="{FF2B5EF4-FFF2-40B4-BE49-F238E27FC236}">
                <a16:creationId xmlns:a16="http://schemas.microsoft.com/office/drawing/2014/main" id="{2872C55A-A932-5899-D6C5-B4A93F78463F}"/>
              </a:ext>
            </a:extLst>
          </p:cNvPr>
          <p:cNvSpPr txBox="1"/>
          <p:nvPr/>
        </p:nvSpPr>
        <p:spPr>
          <a:xfrm>
            <a:off x="1590911" y="17308523"/>
            <a:ext cx="6245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s-AR" sz="1800" dirty="0">
                <a:latin typeface="Assistant Medium" pitchFamily="2" charset="0"/>
                <a:ea typeface="Calibri" panose="020F0502020204030204" pitchFamily="34" charset="0"/>
                <a:cs typeface="Assistant Medium"/>
              </a:rPr>
              <a:t>* Fluorescent dissolved organic matter – a reliable proxy fo</a:t>
            </a:r>
            <a:r>
              <a:rPr lang="en-US" altLang="es-AR" dirty="0">
                <a:latin typeface="Assistant Medium" pitchFamily="2" charset="0"/>
                <a:ea typeface="Calibri" panose="020F0502020204030204" pitchFamily="34" charset="0"/>
                <a:cs typeface="Assistant Medium"/>
              </a:rPr>
              <a:t>r DOC</a:t>
            </a:r>
            <a:endParaRPr lang="en-US" dirty="0"/>
          </a:p>
        </p:txBody>
      </p:sp>
      <p:sp>
        <p:nvSpPr>
          <p:cNvPr id="51" name="TextBox 3">
            <a:extLst>
              <a:ext uri="{FF2B5EF4-FFF2-40B4-BE49-F238E27FC236}">
                <a16:creationId xmlns:a16="http://schemas.microsoft.com/office/drawing/2014/main" id="{21CBBBE8-CBC7-508C-6A2D-20CA9C0828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54225" y="16770394"/>
            <a:ext cx="518663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4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Pressure transducers in stilling wells</a:t>
            </a:r>
            <a:endParaRPr lang="en-US" altLang="es-AR" sz="2000" dirty="0">
              <a:solidFill>
                <a:schemeClr val="bg1"/>
              </a:solidFill>
              <a:latin typeface="Assistant Medium"/>
              <a:ea typeface="Calibri" panose="020F0502020204030204" pitchFamily="34" charset="0"/>
              <a:cs typeface="Assistant Medium" pitchFamily="2" charset="0"/>
            </a:endParaRPr>
          </a:p>
        </p:txBody>
      </p:sp>
      <p:pic>
        <p:nvPicPr>
          <p:cNvPr id="48" name="Picture 52" descr="Teledyne Isco Portable Sampler - Rent | Eco-Rental Solutions">
            <a:extLst>
              <a:ext uri="{FF2B5EF4-FFF2-40B4-BE49-F238E27FC236}">
                <a16:creationId xmlns:a16="http://schemas.microsoft.com/office/drawing/2014/main" id="{6BFE5FB9-C491-9AB0-1FBA-D1817BF8D2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1223" y="15228811"/>
            <a:ext cx="1039560" cy="1042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0" name="Picture 89" descr="A stream of water with rocks and grass&#10;&#10;Description automatically generated with medium confidence">
            <a:extLst>
              <a:ext uri="{FF2B5EF4-FFF2-40B4-BE49-F238E27FC236}">
                <a16:creationId xmlns:a16="http://schemas.microsoft.com/office/drawing/2014/main" id="{42D422A3-E99D-D5B5-FCD7-1E18DD49247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400000">
            <a:off x="11629132" y="12315861"/>
            <a:ext cx="2275552" cy="2275552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1" name="Text Placeholder 5">
            <a:extLst>
              <a:ext uri="{FF2B5EF4-FFF2-40B4-BE49-F238E27FC236}">
                <a16:creationId xmlns:a16="http://schemas.microsoft.com/office/drawing/2014/main" id="{A77FA542-8196-FF26-2009-B5D480431862}"/>
              </a:ext>
            </a:extLst>
          </p:cNvPr>
          <p:cNvSpPr txBox="1">
            <a:spLocks/>
          </p:cNvSpPr>
          <p:nvPr/>
        </p:nvSpPr>
        <p:spPr>
          <a:xfrm>
            <a:off x="1200150" y="17766988"/>
            <a:ext cx="10428982" cy="6403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2743200" rtl="0" eaLnBrk="1" latinLnBrk="0" hangingPunct="1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None/>
              <a:defRPr sz="4300" b="1" kern="1200" baseline="0">
                <a:solidFill>
                  <a:srgbClr val="308AE9"/>
                </a:solidFill>
                <a:latin typeface="Arial"/>
                <a:ea typeface="+mn-ea"/>
                <a:cs typeface="+mn-cs"/>
              </a:defRPr>
            </a:lvl1pPr>
            <a:lvl2pPr marL="2057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9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00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722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438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915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287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1658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3600" b="0" dirty="0">
                <a:solidFill>
                  <a:schemeClr val="tx1"/>
                </a:solidFill>
                <a:latin typeface="Assistant Medium"/>
              </a:rPr>
              <a:t>2. </a:t>
            </a:r>
            <a:r>
              <a:rPr lang="en-US" sz="3600" b="0" u="sng" dirty="0">
                <a:solidFill>
                  <a:schemeClr val="tx1"/>
                </a:solidFill>
                <a:latin typeface="Assistant Medium"/>
              </a:rPr>
              <a:t>Fine Sediment Deposition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1F5A9005-964E-FD25-7591-BCB278EB9751}"/>
              </a:ext>
            </a:extLst>
          </p:cNvPr>
          <p:cNvSpPr txBox="1"/>
          <p:nvPr/>
        </p:nvSpPr>
        <p:spPr>
          <a:xfrm>
            <a:off x="1272854" y="18323335"/>
            <a:ext cx="115155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ssistant Medium"/>
              </a:rPr>
              <a:t>Sediment traps with open and closed bottoms were installed next to subsurface temperature probes during the spring of 2023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EB283D-FE21-56A7-E6DC-5442EE66BADE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6082" t="28881" b="23229"/>
          <a:stretch/>
        </p:blipFill>
        <p:spPr>
          <a:xfrm>
            <a:off x="9349496" y="19488064"/>
            <a:ext cx="3303003" cy="2513305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87EEF64-EFD8-D524-9DC6-108169351B2C}"/>
              </a:ext>
            </a:extLst>
          </p:cNvPr>
          <p:cNvGrpSpPr/>
          <p:nvPr/>
        </p:nvGrpSpPr>
        <p:grpSpPr>
          <a:xfrm>
            <a:off x="1127238" y="19341212"/>
            <a:ext cx="7999114" cy="4178945"/>
            <a:chOff x="1009052" y="22156547"/>
            <a:chExt cx="7999114" cy="4178945"/>
          </a:xfrm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0051DCDB-8DED-98A8-29D0-672EB6357A92}"/>
                </a:ext>
              </a:extLst>
            </p:cNvPr>
            <p:cNvSpPr/>
            <p:nvPr/>
          </p:nvSpPr>
          <p:spPr>
            <a:xfrm>
              <a:off x="1009052" y="22184824"/>
              <a:ext cx="7999114" cy="41506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547B87D2-AC33-CBFF-1A12-2FC2CA3DB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085856" y="22464403"/>
              <a:ext cx="3789782" cy="3681038"/>
            </a:xfrm>
            <a:prstGeom prst="rect">
              <a:avLst/>
            </a:prstGeom>
          </p:spPr>
        </p:pic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4B8A2792-8CD3-5EE3-F68E-8D3EAD672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153998" y="22474313"/>
              <a:ext cx="3822292" cy="367112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F980C8A-5C3F-D6A1-FB2B-5277B64AAED9}"/>
                </a:ext>
              </a:extLst>
            </p:cNvPr>
            <p:cNvSpPr txBox="1"/>
            <p:nvPr/>
          </p:nvSpPr>
          <p:spPr>
            <a:xfrm>
              <a:off x="1741353" y="22156547"/>
              <a:ext cx="2719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106D7F"/>
                  </a:solidFill>
                  <a:latin typeface="Assistant Medium"/>
                </a:rPr>
                <a:t>Downwelling Conditions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489A71A-FC11-C3F6-E721-D6182F0E02A2}"/>
                </a:ext>
              </a:extLst>
            </p:cNvPr>
            <p:cNvSpPr txBox="1"/>
            <p:nvPr/>
          </p:nvSpPr>
          <p:spPr>
            <a:xfrm>
              <a:off x="5620810" y="22160870"/>
              <a:ext cx="2719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106D7F"/>
                  </a:solidFill>
                  <a:latin typeface="Assistant Medium"/>
                </a:rPr>
                <a:t>Upwelling Conditions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5ED8663A-0B6D-B65B-9284-B1C905F2B499}"/>
              </a:ext>
            </a:extLst>
          </p:cNvPr>
          <p:cNvSpPr txBox="1"/>
          <p:nvPr/>
        </p:nvSpPr>
        <p:spPr>
          <a:xfrm>
            <a:off x="9255705" y="22142877"/>
            <a:ext cx="3500176" cy="1107996"/>
          </a:xfrm>
          <a:prstGeom prst="rect">
            <a:avLst/>
          </a:prstGeom>
          <a:solidFill>
            <a:srgbClr val="EDF8B1"/>
          </a:solidFill>
        </p:spPr>
        <p:txBody>
          <a:bodyPr wrap="square" rtlCol="0">
            <a:spAutoFit/>
          </a:bodyPr>
          <a:lstStyle/>
          <a:p>
            <a:r>
              <a:rPr lang="en-US" sz="2200" b="1" dirty="0">
                <a:latin typeface="Assistant Medium"/>
              </a:rPr>
              <a:t>Other deposition effects: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ssistant Medium"/>
              </a:rPr>
              <a:t>settling velocity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ssistant Medium"/>
              </a:rPr>
              <a:t>stream turbulence effects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18A2FD83-0EE6-1DAE-9C56-B6663FD5382B}"/>
              </a:ext>
            </a:extLst>
          </p:cNvPr>
          <p:cNvSpPr txBox="1">
            <a:spLocks/>
          </p:cNvSpPr>
          <p:nvPr/>
        </p:nvSpPr>
        <p:spPr>
          <a:xfrm>
            <a:off x="1127238" y="23683582"/>
            <a:ext cx="10428982" cy="6403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2743200" rtl="0" eaLnBrk="1" latinLnBrk="0" hangingPunct="1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None/>
              <a:defRPr sz="4300" b="1" kern="1200" baseline="0">
                <a:solidFill>
                  <a:srgbClr val="308AE9"/>
                </a:solidFill>
                <a:latin typeface="Arial"/>
                <a:ea typeface="+mn-ea"/>
                <a:cs typeface="+mn-cs"/>
              </a:defRPr>
            </a:lvl1pPr>
            <a:lvl2pPr marL="2057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9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00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722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438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915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287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1658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3600" b="0" dirty="0">
                <a:solidFill>
                  <a:schemeClr val="tx1"/>
                </a:solidFill>
                <a:latin typeface="Assistant Medium"/>
              </a:rPr>
              <a:t>3. </a:t>
            </a:r>
            <a:r>
              <a:rPr lang="en-US" sz="3600" b="0" u="sng" dirty="0">
                <a:solidFill>
                  <a:schemeClr val="tx1"/>
                </a:solidFill>
                <a:latin typeface="Assistant Medium"/>
              </a:rPr>
              <a:t>Computing Hyporheic Flux</a:t>
            </a:r>
            <a:endParaRPr 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2405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2893</TotalTime>
  <Words>409</Words>
  <Application>Microsoft Office PowerPoint</Application>
  <PresentationFormat>Custom</PresentationFormat>
  <Paragraphs>46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Arial Black</vt:lpstr>
      <vt:lpstr>Assistant Medium</vt:lpstr>
      <vt:lpstr>Calibri</vt:lpstr>
      <vt:lpstr>Calibri Light</vt:lpstr>
      <vt:lpstr>PT Sans</vt:lpstr>
      <vt:lpstr>Tenorite</vt:lpstr>
      <vt:lpstr>Office Theme</vt:lpstr>
      <vt:lpstr>   Impacts of streambed dynamics on nutrient and fine sediment transport in mountain rivers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Hucke Nunez, Nicole (huck4481@vandals.uidaho.edu)</cp:lastModifiedBy>
  <cp:revision>24</cp:revision>
  <dcterms:created xsi:type="dcterms:W3CDTF">2017-04-05T17:51:43Z</dcterms:created>
  <dcterms:modified xsi:type="dcterms:W3CDTF">2024-04-09T01:10:09Z</dcterms:modified>
</cp:coreProperties>
</file>

<file path=docProps/thumbnail.jpeg>
</file>